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大標題與副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大標題文字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大標題文字</a:t>
            </a:r>
          </a:p>
        </p:txBody>
      </p:sp>
      <p:sp>
        <p:nvSpPr>
          <p:cNvPr id="12" name="內文層級一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名言語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王大明"/>
          <p:cNvSpPr txBox="1"/>
          <p:nvPr>
            <p:ph type="body" sz="quarter" idx="13"/>
          </p:nvPr>
        </p:nvSpPr>
        <p:spPr>
          <a:xfrm>
            <a:off x="1270000" y="6362700"/>
            <a:ext cx="10464800" cy="520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–王大明</a:t>
            </a:r>
          </a:p>
        </p:txBody>
      </p:sp>
      <p:sp>
        <p:nvSpPr>
          <p:cNvPr id="94" name="「在此輸入名言語錄。」"/>
          <p:cNvSpPr txBox="1"/>
          <p:nvPr>
            <p:ph type="body" sz="quarter" idx="14"/>
          </p:nvPr>
        </p:nvSpPr>
        <p:spPr>
          <a:xfrm>
            <a:off x="1270000" y="4216400"/>
            <a:ext cx="10464800" cy="711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「在此輸入名言語錄。」</a:t>
            </a:r>
          </a:p>
        </p:txBody>
      </p:sp>
      <p:sp>
        <p:nvSpPr>
          <p:cNvPr id="95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影像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影像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大標題文字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大標題文字</a:t>
            </a:r>
          </a:p>
        </p:txBody>
      </p:sp>
      <p:sp>
        <p:nvSpPr>
          <p:cNvPr id="22" name="內文層級一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大標題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大標題文字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31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直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影像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大標題文字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大標題文字</a:t>
            </a:r>
          </a:p>
        </p:txBody>
      </p:sp>
      <p:sp>
        <p:nvSpPr>
          <p:cNvPr id="40" name="內文層級一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1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大標題 - 上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49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57" name="內文層級一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8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大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影像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67" name="內文層級一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8" name="幻燈片編號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內文層級一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6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照片 - 一頁三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影像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影像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影像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大標題文字</a:t>
            </a:r>
          </a:p>
        </p:txBody>
      </p:sp>
      <p:sp>
        <p:nvSpPr>
          <p:cNvPr id="3" name="內文層級一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med Data Approach for Delay Tolerant Network"/>
          <p:cNvSpPr txBox="1"/>
          <p:nvPr>
            <p:ph type="ctrTitle"/>
          </p:nvPr>
        </p:nvSpPr>
        <p:spPr>
          <a:xfrm>
            <a:off x="899566" y="2832100"/>
            <a:ext cx="11205668" cy="3302000"/>
          </a:xfrm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Named Data Approach for Delay Tolerant Network</a:t>
            </a:r>
          </a:p>
        </p:txBody>
      </p:sp>
      <p:sp>
        <p:nvSpPr>
          <p:cNvPr id="120" name="Jonathan"/>
          <p:cNvSpPr txBox="1"/>
          <p:nvPr>
            <p:ph type="subTitle" sz="quarter" idx="1"/>
          </p:nvPr>
        </p:nvSpPr>
        <p:spPr>
          <a:xfrm>
            <a:off x="1270000" y="7073900"/>
            <a:ext cx="10464800" cy="1130300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Jonathan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TN Networ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DTN Network</a:t>
            </a:r>
          </a:p>
        </p:txBody>
      </p:sp>
      <p:sp>
        <p:nvSpPr>
          <p:cNvPr id="123" name="Originally designed for InterPlanetary Internet(IPN).…"/>
          <p:cNvSpPr txBox="1"/>
          <p:nvPr>
            <p:ph type="body" sz="quarter" idx="1"/>
          </p:nvPr>
        </p:nvSpPr>
        <p:spPr>
          <a:xfrm>
            <a:off x="952500" y="2138263"/>
            <a:ext cx="11099800" cy="1646337"/>
          </a:xfrm>
          <a:prstGeom prst="rect">
            <a:avLst/>
          </a:prstGeom>
        </p:spPr>
        <p:txBody>
          <a:bodyPr/>
          <a:lstStyle/>
          <a:p>
            <a:pPr marL="342900" indent="-342900">
              <a:defRPr sz="3200"/>
            </a:pPr>
            <a:r>
              <a:t>Originally designed for InterPlanetary Internet(IPN).</a:t>
            </a:r>
          </a:p>
          <a:p>
            <a:pPr marL="342900" indent="-342900">
              <a:defRPr sz="3200"/>
            </a:pPr>
            <a:r>
              <a:t>Lacking continuous end-to-end connection among nodes. </a:t>
            </a:r>
          </a:p>
        </p:txBody>
      </p:sp>
      <p:pic>
        <p:nvPicPr>
          <p:cNvPr id="124" name="img05.jpg" descr="img05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4223" y="3944457"/>
            <a:ext cx="7156354" cy="53672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raditional Routing Protocol"/>
          <p:cNvSpPr txBox="1"/>
          <p:nvPr>
            <p:ph type="title"/>
          </p:nvPr>
        </p:nvSpPr>
        <p:spPr>
          <a:xfrm>
            <a:off x="952500" y="622300"/>
            <a:ext cx="11099800" cy="2159000"/>
          </a:xfrm>
          <a:prstGeom prst="rect">
            <a:avLst/>
          </a:prstGeom>
        </p:spPr>
        <p:txBody>
          <a:bodyPr/>
          <a:lstStyle>
            <a:lvl1pPr algn="l" defTabSz="490727">
              <a:defRPr sz="6719"/>
            </a:lvl1pPr>
          </a:lstStyle>
          <a:p>
            <a:pPr/>
            <a:r>
              <a:t>Traditional Routing Protocol</a:t>
            </a:r>
          </a:p>
        </p:txBody>
      </p:sp>
      <p:sp>
        <p:nvSpPr>
          <p:cNvPr id="127" name="Replicated-based protocol…"/>
          <p:cNvSpPr txBox="1"/>
          <p:nvPr>
            <p:ph type="body" idx="1"/>
          </p:nvPr>
        </p:nvSpPr>
        <p:spPr>
          <a:xfrm>
            <a:off x="952500" y="2496219"/>
            <a:ext cx="11099800" cy="5142162"/>
          </a:xfrm>
          <a:prstGeom prst="rect">
            <a:avLst/>
          </a:prstGeom>
        </p:spPr>
        <p:txBody>
          <a:bodyPr/>
          <a:lstStyle/>
          <a:p>
            <a:pPr/>
            <a:r>
              <a:t>Replicated-based protocol</a:t>
            </a:r>
          </a:p>
          <a:p>
            <a:pPr/>
            <a:r>
              <a:t>Epidemic routing</a:t>
            </a:r>
          </a:p>
          <a:p>
            <a:pPr/>
            <a:r>
              <a:t>Probabilistic Routing Protocol using the History of Encounters and Transitivity(PRoPHET) routing protocol</a:t>
            </a:r>
          </a:p>
          <a:p>
            <a:pPr/>
            <a:r>
              <a:t>Spray-and-Wait protocol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mmon Problems"/>
          <p:cNvSpPr txBox="1"/>
          <p:nvPr>
            <p:ph type="title"/>
          </p:nvPr>
        </p:nvSpPr>
        <p:spPr>
          <a:xfrm>
            <a:off x="952500" y="571500"/>
            <a:ext cx="11099800" cy="2159000"/>
          </a:xfrm>
          <a:prstGeom prst="rect">
            <a:avLst/>
          </a:prstGeom>
        </p:spPr>
        <p:txBody>
          <a:bodyPr/>
          <a:lstStyle/>
          <a:p>
            <a:pPr/>
            <a:r>
              <a:t>Common Problems</a:t>
            </a:r>
          </a:p>
        </p:txBody>
      </p:sp>
      <p:sp>
        <p:nvSpPr>
          <p:cNvPr id="130" name="Several copies of messages in the network in order to improve the probability of successful message delivery.…"/>
          <p:cNvSpPr txBox="1"/>
          <p:nvPr>
            <p:ph type="body" idx="1"/>
          </p:nvPr>
        </p:nvSpPr>
        <p:spPr>
          <a:xfrm>
            <a:off x="952500" y="2785516"/>
            <a:ext cx="11099800" cy="5456784"/>
          </a:xfrm>
          <a:prstGeom prst="rect">
            <a:avLst/>
          </a:prstGeom>
        </p:spPr>
        <p:txBody>
          <a:bodyPr/>
          <a:lstStyle/>
          <a:p>
            <a:pPr/>
            <a:r>
              <a:t>Several copies of messages in the network in order to improve the probability of successful message delivery.</a:t>
            </a:r>
          </a:p>
          <a:p>
            <a:pPr/>
            <a:r>
              <a:t>An unnecessary waste of node resource and internet resource.</a:t>
            </a:r>
          </a:p>
          <a:p>
            <a:pPr/>
            <a:r>
              <a:t>Many approaches lack the capability of garbage collection.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amed Data Approach"/>
          <p:cNvSpPr txBox="1"/>
          <p:nvPr>
            <p:ph type="title"/>
          </p:nvPr>
        </p:nvSpPr>
        <p:spPr>
          <a:xfrm>
            <a:off x="952500" y="774700"/>
            <a:ext cx="11099800" cy="2159000"/>
          </a:xfrm>
          <a:prstGeom prst="rect">
            <a:avLst/>
          </a:prstGeom>
        </p:spPr>
        <p:txBody>
          <a:bodyPr/>
          <a:lstStyle/>
          <a:p>
            <a:pPr/>
            <a:r>
              <a:t>Named Data Approach</a:t>
            </a:r>
          </a:p>
        </p:txBody>
      </p:sp>
      <p:sp>
        <p:nvSpPr>
          <p:cNvPr id="133" name="Many DTNs is information-centric in nature.…"/>
          <p:cNvSpPr txBox="1"/>
          <p:nvPr>
            <p:ph type="body" sz="quarter" idx="1"/>
          </p:nvPr>
        </p:nvSpPr>
        <p:spPr>
          <a:xfrm>
            <a:off x="952500" y="3422550"/>
            <a:ext cx="11099800" cy="1733650"/>
          </a:xfrm>
          <a:prstGeom prst="rect">
            <a:avLst/>
          </a:prstGeom>
        </p:spPr>
        <p:txBody>
          <a:bodyPr/>
          <a:lstStyle/>
          <a:p>
            <a:pPr/>
            <a:r>
              <a:t>Many DTNs is information-centric in nature.</a:t>
            </a:r>
          </a:p>
          <a:p>
            <a:pPr/>
            <a:r>
              <a:t>Makes data reusable.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